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57" r:id="rId4"/>
    <p:sldId id="267" r:id="rId5"/>
    <p:sldId id="260" r:id="rId6"/>
    <p:sldId id="262" r:id="rId7"/>
    <p:sldId id="269" r:id="rId8"/>
    <p:sldId id="268" r:id="rId9"/>
    <p:sldId id="270" r:id="rId10"/>
    <p:sldId id="271" r:id="rId11"/>
    <p:sldId id="274" r:id="rId12"/>
    <p:sldId id="266" r:id="rId13"/>
    <p:sldId id="273" r:id="rId14"/>
    <p:sldId id="261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2"/>
    <p:restoredTop sz="88814" autoAdjust="0"/>
  </p:normalViewPr>
  <p:slideViewPr>
    <p:cSldViewPr>
      <p:cViewPr>
        <p:scale>
          <a:sx n="99" d="100"/>
          <a:sy n="99" d="100"/>
        </p:scale>
        <p:origin x="1304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FD7A-BF02-4639-A29F-B88DAA0DAF40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E390-2707-43D1-94DB-F5CB13A9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Eddie</a:t>
            </a:r>
            <a:r>
              <a:rPr lang="en-US" baseline="0" dirty="0" smtClean="0"/>
              <a:t> Ruiz: Find a better resolution image? Does this image really relate to ADHD? For the title, perhaps write “The LPHN3 *gene* in ADHD. 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Image: https://i.ytimg.com/vi/VIcGRffuMLg/maxresdefault.jpg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75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a.abcam.com</a:t>
            </a:r>
            <a:r>
              <a:rPr lang="en-US" dirty="0" smtClean="0"/>
              <a:t>/</a:t>
            </a:r>
            <a:r>
              <a:rPr lang="en-US" dirty="0" err="1" smtClean="0"/>
              <a:t>ps</a:t>
            </a:r>
            <a:r>
              <a:rPr lang="en-US" dirty="0" smtClean="0"/>
              <a:t>/products/16/ab16496/Images/PSD95-Primary-antibodies-ab16496-24.jpg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5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a.abcam.com</a:t>
            </a:r>
            <a:r>
              <a:rPr lang="en-US" dirty="0" smtClean="0"/>
              <a:t>/</a:t>
            </a:r>
            <a:r>
              <a:rPr lang="en-US" dirty="0" err="1" smtClean="0"/>
              <a:t>ps</a:t>
            </a:r>
            <a:r>
              <a:rPr lang="en-US" dirty="0" smtClean="0"/>
              <a:t>/products/2/ab2723/Images/ab2723_2.jpg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Eddie Ruiz: How is LPHN3 GENE related to ADHD? What is this figure? Could a video</a:t>
            </a:r>
            <a:r>
              <a:rPr lang="en-US" baseline="0" dirty="0" smtClean="0"/>
              <a:t> or animation give more sense of ADHD’s relation to LPHN3</a:t>
            </a:r>
            <a:endParaRPr lang="en-US" dirty="0" smtClean="0"/>
          </a:p>
          <a:p>
            <a:r>
              <a:rPr lang="en-US" dirty="0" smtClean="0"/>
              <a:t>Increase</a:t>
            </a:r>
            <a:r>
              <a:rPr lang="en-US" baseline="0" dirty="0" smtClean="0"/>
              <a:t> the size of the font at the bottom.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http://m3.wyanokecdn.com/9486c001dbb012b594a1a71abdd952d0.jpg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Eddie</a:t>
            </a:r>
            <a:r>
              <a:rPr lang="en-US" baseline="0" dirty="0" smtClean="0"/>
              <a:t> Ruiz: Make the name of the species bold or larger? LPHN3 Homology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6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Eddie Ruiz: The image appears to be squished. </a:t>
            </a:r>
          </a:p>
          <a:p>
            <a:r>
              <a:rPr lang="en-US" dirty="0" smtClean="0"/>
              <a:t>Try bolding the headers of each point (e.g. Biological </a:t>
            </a:r>
            <a:r>
              <a:rPr lang="en-US" dirty="0" err="1" smtClean="0"/>
              <a:t>Proceses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a.abcam.com</a:t>
            </a:r>
            <a:r>
              <a:rPr lang="en-US" dirty="0" smtClean="0"/>
              <a:t>/</a:t>
            </a:r>
            <a:r>
              <a:rPr lang="en-US" dirty="0" err="1" smtClean="0"/>
              <a:t>ps</a:t>
            </a:r>
            <a:r>
              <a:rPr lang="en-US" dirty="0" smtClean="0"/>
              <a:t>/products/18/ab18258/Images/ab18258-233573-ab18258ihcf.jpg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4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www.researchgate.net</a:t>
            </a:r>
            <a:r>
              <a:rPr lang="en-US" dirty="0" smtClean="0"/>
              <a:t>/profile/</a:t>
            </a:r>
            <a:r>
              <a:rPr lang="en-US" dirty="0" err="1" smtClean="0"/>
              <a:t>Horia_Stanescu</a:t>
            </a:r>
            <a:r>
              <a:rPr lang="en-US" dirty="0" smtClean="0"/>
              <a:t>/publication/49708199/figure/fig2/AS:282643489935384@1444398867663/Figure-1-Schematic-representation-of-the-two-subunits-of-the-LPHN3-protein-NTF.png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http://biotech-</a:t>
            </a:r>
            <a:r>
              <a:rPr lang="en-US" dirty="0" err="1" smtClean="0"/>
              <a:t>spain.com</a:t>
            </a:r>
            <a:r>
              <a:rPr lang="en-US" dirty="0" smtClean="0"/>
              <a:t>/files/media/image/articles/2016/01/original/2494zebra.jpg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5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www.researchgate.net</a:t>
            </a:r>
            <a:r>
              <a:rPr lang="en-US" dirty="0" smtClean="0"/>
              <a:t>/profile/</a:t>
            </a:r>
            <a:r>
              <a:rPr lang="en-US" dirty="0" err="1" smtClean="0"/>
              <a:t>Horia_Stanescu</a:t>
            </a:r>
            <a:r>
              <a:rPr lang="en-US" dirty="0" smtClean="0"/>
              <a:t>/publication/49708199/figure/fig2/AS:282643489935384@1444398867663/Figure-1-Schematic-representation-of-the-two-subunits-of-the-LPHN3-protein-NTF.png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5E390-2707-43D1-94DB-F5CB13A9D5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5425" y="429483"/>
            <a:ext cx="6153150" cy="119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mp/journal/v17/n9/full/mp2012119a.html" TargetMode="External"/><Relationship Id="rId4" Type="http://schemas.openxmlformats.org/officeDocument/2006/relationships/hyperlink" Target="http://www.degruyter.com/view/j/tnsci.2016.7.issue-1/tnsci-2016-0004/graphic/j_tnsci-2016-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kidjustlikeme.com/1d0c246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650" y="5257800"/>
            <a:ext cx="8153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4800" spc="-10" dirty="0" smtClean="0">
                <a:latin typeface="Arial"/>
                <a:cs typeface="Arial"/>
              </a:rPr>
              <a:t>The </a:t>
            </a:r>
            <a:r>
              <a:rPr sz="4800" spc="-10" dirty="0" smtClean="0">
                <a:latin typeface="Arial"/>
                <a:cs typeface="Arial"/>
              </a:rPr>
              <a:t>LPHN3</a:t>
            </a:r>
            <a:r>
              <a:rPr lang="en-US" sz="4800" spc="-10" dirty="0" smtClean="0">
                <a:latin typeface="Arial"/>
                <a:cs typeface="Arial"/>
              </a:rPr>
              <a:t> gene</a:t>
            </a:r>
            <a:r>
              <a:rPr sz="4800" spc="-10" dirty="0" smtClean="0">
                <a:latin typeface="Arial"/>
                <a:cs typeface="Arial"/>
              </a:rPr>
              <a:t> </a:t>
            </a:r>
            <a:r>
              <a:rPr sz="4800" spc="10" dirty="0">
                <a:latin typeface="Arial"/>
                <a:cs typeface="Arial"/>
              </a:rPr>
              <a:t>in</a:t>
            </a:r>
            <a:r>
              <a:rPr sz="4800" spc="-32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ADHD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2082" y="6248400"/>
            <a:ext cx="1486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Brennan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26" name="Picture 2" descr="https://i.ytimg.com/vi/VIcGRffuMLg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Arrow Connector 77"/>
          <p:cNvCxnSpPr>
            <a:stCxn id="3" idx="0"/>
          </p:cNvCxnSpPr>
          <p:nvPr/>
        </p:nvCxnSpPr>
        <p:spPr>
          <a:xfrm flipV="1">
            <a:off x="4375282" y="1752600"/>
            <a:ext cx="3403303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0"/>
          </p:cNvCxnSpPr>
          <p:nvPr/>
        </p:nvCxnSpPr>
        <p:spPr>
          <a:xfrm flipV="1">
            <a:off x="4375282" y="1752600"/>
            <a:ext cx="1728748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" idx="0"/>
          </p:cNvCxnSpPr>
          <p:nvPr/>
        </p:nvCxnSpPr>
        <p:spPr>
          <a:xfrm flipV="1">
            <a:off x="4375282" y="1752600"/>
            <a:ext cx="546431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" idx="0"/>
          </p:cNvCxnSpPr>
          <p:nvPr/>
        </p:nvCxnSpPr>
        <p:spPr>
          <a:xfrm flipH="1" flipV="1">
            <a:off x="4243030" y="1752600"/>
            <a:ext cx="132252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" idx="0"/>
          </p:cNvCxnSpPr>
          <p:nvPr/>
        </p:nvCxnSpPr>
        <p:spPr>
          <a:xfrm flipH="1" flipV="1">
            <a:off x="3503127" y="1752600"/>
            <a:ext cx="872155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492443"/>
          </a:xfrm>
        </p:spPr>
        <p:txBody>
          <a:bodyPr/>
          <a:lstStyle/>
          <a:p>
            <a:r>
              <a:rPr lang="en-US" sz="3200" b="1" dirty="0" smtClean="0"/>
              <a:t>Aim </a:t>
            </a:r>
            <a:r>
              <a:rPr lang="en-US" sz="3200" b="1" dirty="0" smtClean="0"/>
              <a:t>1</a:t>
            </a:r>
            <a:r>
              <a:rPr lang="en-US" sz="3200" dirty="0" smtClean="0"/>
              <a:t>: </a:t>
            </a:r>
            <a:r>
              <a:rPr lang="en-US" sz="2400" i="1" dirty="0" smtClean="0"/>
              <a:t>Identify </a:t>
            </a:r>
            <a:r>
              <a:rPr lang="en-US" sz="2400" i="1" dirty="0"/>
              <a:t>domains in LPHN3 </a:t>
            </a:r>
            <a:r>
              <a:rPr lang="en-US" sz="2400" i="1" dirty="0" smtClean="0"/>
              <a:t>crucial to </a:t>
            </a:r>
            <a:r>
              <a:rPr lang="en-US" sz="2400" i="1" dirty="0"/>
              <a:t>synaptic density.</a:t>
            </a:r>
          </a:p>
        </p:txBody>
      </p:sp>
      <p:sp>
        <p:nvSpPr>
          <p:cNvPr id="27" name="object 5"/>
          <p:cNvSpPr txBox="1"/>
          <p:nvPr/>
        </p:nvSpPr>
        <p:spPr>
          <a:xfrm>
            <a:off x="87086" y="1209870"/>
            <a:ext cx="59436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Zebra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Fish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7190067" y="1136436"/>
            <a:ext cx="79184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9"/>
          <p:cNvSpPr txBox="1"/>
          <p:nvPr/>
        </p:nvSpPr>
        <p:spPr>
          <a:xfrm>
            <a:off x="982864" y="1213023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4931" y="1143000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974484" y="1146710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343479" y="1143000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11074" y="1143000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01738" y="1143000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65442" y="1143000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156255" y="1143000"/>
            <a:ext cx="1337222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11"/>
          <p:cNvSpPr txBox="1"/>
          <p:nvPr/>
        </p:nvSpPr>
        <p:spPr>
          <a:xfrm rot="10800000" flipV="1">
            <a:off x="2353753" y="1203067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11"/>
          <p:cNvSpPr txBox="1"/>
          <p:nvPr/>
        </p:nvSpPr>
        <p:spPr>
          <a:xfrm rot="10800000" flipV="1">
            <a:off x="3378070" y="120256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9" name="object 11"/>
          <p:cNvSpPr txBox="1"/>
          <p:nvPr/>
        </p:nvSpPr>
        <p:spPr>
          <a:xfrm rot="10800000" flipV="1">
            <a:off x="4014692" y="120256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11"/>
          <p:cNvSpPr txBox="1"/>
          <p:nvPr/>
        </p:nvSpPr>
        <p:spPr>
          <a:xfrm rot="10800000" flipV="1">
            <a:off x="4816887" y="120256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1" name="object 11"/>
          <p:cNvSpPr txBox="1"/>
          <p:nvPr/>
        </p:nvSpPr>
        <p:spPr>
          <a:xfrm flipH="1">
            <a:off x="5588717" y="1195056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2" name="object 11"/>
          <p:cNvSpPr txBox="1"/>
          <p:nvPr/>
        </p:nvSpPr>
        <p:spPr>
          <a:xfrm rot="10800000" flipV="1">
            <a:off x="7463877" y="1202565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Peptidase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592720" y="1295400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43219" y="1294425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8675" y="1295400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41726" y="1295400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15634" y="1295400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83172" y="1295400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3278" y="1294425"/>
            <a:ext cx="171653" cy="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9"/>
          <p:cNvSpPr txBox="1"/>
          <p:nvPr/>
        </p:nvSpPr>
        <p:spPr>
          <a:xfrm>
            <a:off x="783255" y="1180029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51" name="object 6"/>
          <p:cNvSpPr txBox="1"/>
          <p:nvPr/>
        </p:nvSpPr>
        <p:spPr>
          <a:xfrm>
            <a:off x="8497769" y="1193970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1304aa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3047" r="2708" b="14963"/>
          <a:stretch/>
        </p:blipFill>
        <p:spPr>
          <a:xfrm>
            <a:off x="1625685" y="2516807"/>
            <a:ext cx="5499193" cy="1563064"/>
          </a:xfrm>
          <a:prstGeom prst="rect">
            <a:avLst/>
          </a:prstGeom>
        </p:spPr>
      </p:pic>
      <p:cxnSp>
        <p:nvCxnSpPr>
          <p:cNvPr id="53" name="Straight Arrow Connector 52"/>
          <p:cNvCxnSpPr>
            <a:stCxn id="3" idx="0"/>
          </p:cNvCxnSpPr>
          <p:nvPr/>
        </p:nvCxnSpPr>
        <p:spPr>
          <a:xfrm flipH="1" flipV="1">
            <a:off x="1271826" y="1752600"/>
            <a:ext cx="3103456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61" y="1526278"/>
            <a:ext cx="408181" cy="3498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60" y="1526278"/>
            <a:ext cx="408181" cy="3498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5" y="1526278"/>
            <a:ext cx="408181" cy="3498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6" y="1526278"/>
            <a:ext cx="408181" cy="3498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93" y="1526278"/>
            <a:ext cx="408181" cy="349869"/>
          </a:xfrm>
          <a:prstGeom prst="rect">
            <a:avLst/>
          </a:prstGeom>
        </p:spPr>
      </p:pic>
      <p:cxnSp>
        <p:nvCxnSpPr>
          <p:cNvPr id="62" name="Straight Arrow Connector 61"/>
          <p:cNvCxnSpPr>
            <a:stCxn id="3" idx="0"/>
          </p:cNvCxnSpPr>
          <p:nvPr/>
        </p:nvCxnSpPr>
        <p:spPr>
          <a:xfrm flipH="1" flipV="1">
            <a:off x="2450866" y="1752600"/>
            <a:ext cx="1924416" cy="764207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12" y="1529056"/>
            <a:ext cx="408181" cy="3498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52" y="1526278"/>
            <a:ext cx="408181" cy="349869"/>
          </a:xfrm>
          <a:prstGeom prst="rect">
            <a:avLst/>
          </a:prstGeom>
        </p:spPr>
      </p:pic>
      <p:cxnSp>
        <p:nvCxnSpPr>
          <p:cNvPr id="111" name="Straight Arrow Connector 110"/>
          <p:cNvCxnSpPr/>
          <p:nvPr/>
        </p:nvCxnSpPr>
        <p:spPr>
          <a:xfrm>
            <a:off x="2353753" y="3810000"/>
            <a:ext cx="0" cy="990600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309461" y="3810000"/>
            <a:ext cx="0" cy="990600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817961" y="3810000"/>
            <a:ext cx="0" cy="990600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7172" y="5334000"/>
            <a:ext cx="3485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Measure synaptic density</a:t>
            </a:r>
          </a:p>
          <a:p>
            <a:r>
              <a:rPr lang="en-US" sz="2400" dirty="0" smtClean="0"/>
              <a:t>(using psd-95)</a:t>
            </a:r>
            <a:endParaRPr lang="en-US" sz="2400" dirty="0"/>
          </a:p>
        </p:txBody>
      </p:sp>
      <p:cxnSp>
        <p:nvCxnSpPr>
          <p:cNvPr id="118" name="Straight Arrow Connector 117"/>
          <p:cNvCxnSpPr>
            <a:stCxn id="117" idx="3"/>
          </p:cNvCxnSpPr>
          <p:nvPr/>
        </p:nvCxnSpPr>
        <p:spPr>
          <a:xfrm flipV="1">
            <a:off x="3503127" y="5715001"/>
            <a:ext cx="2417089" cy="34498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itle 1"/>
          <p:cNvSpPr txBox="1">
            <a:spLocks/>
          </p:cNvSpPr>
          <p:nvPr/>
        </p:nvSpPr>
        <p:spPr>
          <a:xfrm>
            <a:off x="68034" y="2839907"/>
            <a:ext cx="15756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kern="0" dirty="0" smtClean="0"/>
              <a:t>CRISPR-Cas9</a:t>
            </a:r>
            <a:endParaRPr lang="en-US" sz="2400" kern="0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8" r="6488" b="-408"/>
          <a:stretch/>
        </p:blipFill>
        <p:spPr>
          <a:xfrm>
            <a:off x="6251894" y="4324618"/>
            <a:ext cx="2668190" cy="25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492443"/>
          </a:xfrm>
        </p:spPr>
        <p:txBody>
          <a:bodyPr/>
          <a:lstStyle/>
          <a:p>
            <a:r>
              <a:rPr lang="en-US" sz="3200" b="1" dirty="0" smtClean="0"/>
              <a:t>Aim </a:t>
            </a:r>
            <a:r>
              <a:rPr lang="en-US" sz="3200" b="1" dirty="0" smtClean="0"/>
              <a:t>1</a:t>
            </a:r>
            <a:r>
              <a:rPr lang="en-US" sz="3200" dirty="0" smtClean="0"/>
              <a:t>: </a:t>
            </a:r>
            <a:r>
              <a:rPr lang="en-US" sz="2400" i="1" dirty="0" smtClean="0"/>
              <a:t>Identify </a:t>
            </a:r>
            <a:r>
              <a:rPr lang="en-US" sz="2400" i="1" dirty="0"/>
              <a:t>domains in LPHN3 </a:t>
            </a:r>
            <a:r>
              <a:rPr lang="en-US" sz="2400" i="1" dirty="0" smtClean="0"/>
              <a:t>crucial to </a:t>
            </a:r>
            <a:r>
              <a:rPr lang="en-US" sz="2400" i="1" dirty="0"/>
              <a:t>synaptic density.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" y="568643"/>
            <a:ext cx="4525314" cy="6207488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5024907" y="2362200"/>
            <a:ext cx="41148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kern="0" dirty="0" smtClean="0"/>
              <a:t>I </a:t>
            </a:r>
            <a:r>
              <a:rPr lang="en-US" sz="2400" i="1" kern="0" dirty="0" smtClean="0"/>
              <a:t>hypothesize</a:t>
            </a:r>
            <a:r>
              <a:rPr lang="en-US" sz="2400" kern="0" dirty="0" smtClean="0"/>
              <a:t> that the hormone receptor and other extracellular domains will have the greatest effect on synaptic density.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764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861774"/>
          </a:xfrm>
        </p:spPr>
        <p:txBody>
          <a:bodyPr/>
          <a:lstStyle/>
          <a:p>
            <a:r>
              <a:rPr lang="en-US" sz="3200" b="1" dirty="0" smtClean="0"/>
              <a:t>Aim 2</a:t>
            </a:r>
            <a:r>
              <a:rPr lang="en-US" sz="3200" dirty="0" smtClean="0"/>
              <a:t>: </a:t>
            </a:r>
            <a:r>
              <a:rPr lang="en-US" sz="2400" i="1" dirty="0" smtClean="0"/>
              <a:t>Discover </a:t>
            </a:r>
            <a:r>
              <a:rPr lang="en-US" sz="2400" i="1" dirty="0"/>
              <a:t>small molecules that can recover synaptic density in LPHN3 mutant domains previously identified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59" y="1295400"/>
            <a:ext cx="4648199" cy="5282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8" r="6488" b="-408"/>
          <a:stretch/>
        </p:blipFill>
        <p:spPr>
          <a:xfrm>
            <a:off x="-182880" y="1981200"/>
            <a:ext cx="3993662" cy="3749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9437" y="3352800"/>
            <a:ext cx="114378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2209800"/>
            <a:ext cx="5334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861774"/>
          </a:xfrm>
        </p:spPr>
        <p:txBody>
          <a:bodyPr/>
          <a:lstStyle/>
          <a:p>
            <a:r>
              <a:rPr lang="en-US" sz="3200" b="1" dirty="0" smtClean="0"/>
              <a:t>Aim 2</a:t>
            </a:r>
            <a:r>
              <a:rPr lang="en-US" sz="3200" dirty="0" smtClean="0"/>
              <a:t>: </a:t>
            </a:r>
            <a:r>
              <a:rPr lang="en-US" sz="2400" i="1" dirty="0" smtClean="0"/>
              <a:t>Discover </a:t>
            </a:r>
            <a:r>
              <a:rPr lang="en-US" sz="2400" i="1" dirty="0"/>
              <a:t>small molecules that can recover synaptic density in LPHN3 mutant domains previously identified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76135" r="39359" b="-9741"/>
          <a:stretch/>
        </p:blipFill>
        <p:spPr>
          <a:xfrm>
            <a:off x="3776837" y="2233865"/>
            <a:ext cx="2194560" cy="1463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1938242"/>
            <a:ext cx="2394397" cy="178981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54308" y="5045433"/>
            <a:ext cx="2417089" cy="34498"/>
          </a:xfrm>
          <a:prstGeom prst="straightConnector1">
            <a:avLst/>
          </a:prstGeom>
          <a:ln w="19050">
            <a:solidFill>
              <a:schemeClr val="tx2">
                <a:lumMod val="75000"/>
                <a:alpha val="8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89" y="4094468"/>
            <a:ext cx="2394397" cy="1789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3047" r="2708" b="14963"/>
          <a:stretch/>
        </p:blipFill>
        <p:spPr>
          <a:xfrm>
            <a:off x="84786" y="4370075"/>
            <a:ext cx="3352800" cy="1336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3047" r="2708" b="14963"/>
          <a:stretch/>
        </p:blipFill>
        <p:spPr>
          <a:xfrm>
            <a:off x="84786" y="2133600"/>
            <a:ext cx="3352800" cy="1336671"/>
          </a:xfrm>
          <a:prstGeom prst="rect">
            <a:avLst/>
          </a:prstGeom>
        </p:spPr>
      </p:pic>
      <p:sp>
        <p:nvSpPr>
          <p:cNvPr id="10" name="Cross 9"/>
          <p:cNvSpPr/>
          <p:nvPr/>
        </p:nvSpPr>
        <p:spPr>
          <a:xfrm>
            <a:off x="3548237" y="2570217"/>
            <a:ext cx="346549" cy="381251"/>
          </a:xfrm>
          <a:prstGeom prst="plus">
            <a:avLst>
              <a:gd name="adj" fmla="val 4019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113" y="364571"/>
            <a:ext cx="8432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Figures: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113" y="783671"/>
            <a:ext cx="7407909" cy="210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Slide  </a:t>
            </a:r>
            <a:r>
              <a:rPr sz="1400" spc="-10" dirty="0">
                <a:latin typeface="Calibri"/>
                <a:cs typeface="Calibri"/>
              </a:rPr>
              <a:t>1. 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563C1"/>
                </a:solidFill>
                <a:latin typeface="Calibri"/>
                <a:cs typeface="Calibri"/>
              </a:rPr>
              <a:t>https://assets.rebelcircus.com/blog/wpcontent/uploads/2016/02/32413.jpg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30" dirty="0">
                <a:latin typeface="Calibri"/>
                <a:cs typeface="Calibri"/>
              </a:rPr>
              <a:t>Slide </a:t>
            </a:r>
            <a:r>
              <a:rPr sz="1400" spc="-10" dirty="0">
                <a:latin typeface="Calibri"/>
                <a:cs typeface="Calibri"/>
              </a:rPr>
              <a:t>2.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http://www.akidjustlikeme.com/1d0c2460.jpg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spc="-30" dirty="0">
                <a:latin typeface="Calibri"/>
                <a:cs typeface="Calibri"/>
              </a:rPr>
              <a:t>Slide  </a:t>
            </a:r>
            <a:r>
              <a:rPr sz="1400" spc="-10" dirty="0">
                <a:latin typeface="Calibri"/>
                <a:cs typeface="Calibri"/>
              </a:rPr>
              <a:t>3.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u="sng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http://www.nature.com/mp/journal/v17/n9/full/mp2012119a.html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1500"/>
              </a:lnSpc>
            </a:pPr>
            <a:r>
              <a:rPr sz="1400" spc="-30" dirty="0">
                <a:latin typeface="Calibri"/>
                <a:cs typeface="Calibri"/>
              </a:rPr>
              <a:t>Slide </a:t>
            </a:r>
            <a:r>
              <a:rPr sz="1400" spc="-10" dirty="0">
                <a:latin typeface="Calibri"/>
                <a:cs typeface="Calibri"/>
              </a:rPr>
              <a:t>4. </a:t>
            </a:r>
            <a:r>
              <a:rPr sz="1400" u="sng" spc="-1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1400" u="sng" spc="-1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www.degruyter.com/view/j/tnsci.2016.7.issue-1/tnsci-2016-0004/graphic/j_tnsci-2016-  </a:t>
            </a:r>
            <a:r>
              <a:rPr sz="1400" u="sng" spc="-10" dirty="0">
                <a:solidFill>
                  <a:srgbClr val="0563C1"/>
                </a:solidFill>
                <a:latin typeface="Calibri"/>
                <a:cs typeface="Calibri"/>
              </a:rPr>
              <a:t>0004_fig_002.jpg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Calibri"/>
                <a:cs typeface="Calibri"/>
              </a:rPr>
              <a:t>References: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29483"/>
            <a:ext cx="845820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0" marR="5080" indent="-2108200" algn="ctr">
              <a:lnSpc>
                <a:spcPts val="4700"/>
              </a:lnSpc>
              <a:tabLst>
                <a:tab pos="1294765" algn="l"/>
              </a:tabLst>
            </a:pPr>
            <a:r>
              <a:rPr spc="-10" dirty="0"/>
              <a:t>How	</a:t>
            </a:r>
            <a:r>
              <a:rPr spc="10" dirty="0"/>
              <a:t>is </a:t>
            </a:r>
            <a:r>
              <a:rPr spc="-10" dirty="0"/>
              <a:t>LPHN3</a:t>
            </a:r>
            <a:r>
              <a:rPr spc="-55" dirty="0"/>
              <a:t> </a:t>
            </a:r>
            <a:r>
              <a:rPr spc="-20" dirty="0"/>
              <a:t>related</a:t>
            </a:r>
            <a:r>
              <a:rPr spc="100" dirty="0"/>
              <a:t> </a:t>
            </a:r>
            <a:r>
              <a:rPr spc="-15" dirty="0" smtClean="0"/>
              <a:t>to</a:t>
            </a:r>
            <a:r>
              <a:rPr dirty="0" smtClean="0"/>
              <a:t> </a:t>
            </a:r>
            <a:r>
              <a:rPr spc="5" dirty="0" smtClean="0"/>
              <a:t>ADHD</a:t>
            </a:r>
            <a:r>
              <a:rPr spc="5"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32212"/>
            <a:ext cx="9144000" cy="4225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9200" y="5486400"/>
            <a:ext cx="684657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-15" dirty="0" smtClean="0">
                <a:latin typeface="Calibri"/>
                <a:cs typeface="Calibri"/>
              </a:rPr>
              <a:t>Down</a:t>
            </a:r>
            <a:r>
              <a:rPr sz="3500" spc="-20" dirty="0" smtClean="0">
                <a:latin typeface="Calibri"/>
                <a:cs typeface="Calibri"/>
              </a:rPr>
              <a:t>regulation </a:t>
            </a:r>
            <a:r>
              <a:rPr sz="3500" spc="-25" dirty="0" smtClean="0">
                <a:latin typeface="Calibri"/>
                <a:cs typeface="Calibri"/>
              </a:rPr>
              <a:t>of </a:t>
            </a:r>
            <a:r>
              <a:rPr sz="3500" dirty="0">
                <a:latin typeface="Calibri"/>
                <a:cs typeface="Calibri"/>
              </a:rPr>
              <a:t>LPHN3 </a:t>
            </a:r>
            <a:r>
              <a:rPr sz="3500" spc="-5" dirty="0">
                <a:latin typeface="Calibri"/>
                <a:cs typeface="Calibri"/>
              </a:rPr>
              <a:t>and </a:t>
            </a:r>
            <a:r>
              <a:rPr sz="3500" spc="-10" dirty="0">
                <a:latin typeface="Calibri"/>
                <a:cs typeface="Calibri"/>
              </a:rPr>
              <a:t>SNPs in </a:t>
            </a:r>
            <a:r>
              <a:rPr sz="3500" dirty="0">
                <a:latin typeface="Calibri"/>
                <a:cs typeface="Calibri"/>
              </a:rPr>
              <a:t>LPHN3 cause </a:t>
            </a:r>
            <a:r>
              <a:rPr sz="3500" spc="-20" dirty="0">
                <a:latin typeface="Calibri"/>
                <a:cs typeface="Calibri"/>
              </a:rPr>
              <a:t>ADHD </a:t>
            </a:r>
            <a:r>
              <a:rPr sz="3500" spc="-40" dirty="0" smtClean="0">
                <a:latin typeface="Calibri"/>
                <a:cs typeface="Calibri"/>
              </a:rPr>
              <a:t>like</a:t>
            </a:r>
            <a:r>
              <a:rPr sz="3500" spc="125" dirty="0" smtClean="0">
                <a:latin typeface="Calibri"/>
                <a:cs typeface="Calibri"/>
              </a:rPr>
              <a:t> </a:t>
            </a:r>
            <a:r>
              <a:rPr sz="3500" spc="-30" dirty="0">
                <a:latin typeface="Calibri"/>
                <a:cs typeface="Calibri"/>
              </a:rPr>
              <a:t>symptoms</a:t>
            </a:r>
            <a:endParaRPr sz="3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4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625" y="429483"/>
            <a:ext cx="7277734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0" marR="5080" indent="-2565400">
              <a:lnSpc>
                <a:spcPts val="4700"/>
              </a:lnSpc>
            </a:pPr>
            <a:r>
              <a:rPr spc="-30" dirty="0"/>
              <a:t>Attention </a:t>
            </a:r>
            <a:r>
              <a:rPr spc="-10" dirty="0"/>
              <a:t>Deficit/Hyperactivity  Disorder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3478" r="1996" b="21026"/>
          <a:stretch/>
        </p:blipFill>
        <p:spPr>
          <a:xfrm>
            <a:off x="0" y="1611762"/>
            <a:ext cx="9144000" cy="4317728"/>
          </a:xfrm>
          <a:prstGeom prst="rect">
            <a:avLst/>
          </a:prstGeom>
          <a:effectLst>
            <a:reflection blurRad="254000" stA="0" endPos="56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3174"/>
          <a:stretch/>
        </p:blipFill>
        <p:spPr>
          <a:xfrm>
            <a:off x="0" y="685800"/>
            <a:ext cx="9144000" cy="58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23" y="3044770"/>
            <a:ext cx="2565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latin typeface="Calibri"/>
                <a:cs typeface="Calibri"/>
              </a:rPr>
              <a:t>D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00" y="2406181"/>
            <a:ext cx="41275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45" dirty="0">
                <a:latin typeface="Calibri"/>
                <a:cs typeface="Calibri"/>
              </a:rPr>
              <a:t>M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20" dirty="0">
                <a:latin typeface="Calibri"/>
                <a:cs typeface="Calibri"/>
              </a:rPr>
              <a:t>u</a:t>
            </a:r>
            <a:r>
              <a:rPr sz="1100" spc="-3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9" y="3681100"/>
            <a:ext cx="59436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Zebra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Fish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01" y="1769851"/>
            <a:ext cx="441959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H</a:t>
            </a:r>
            <a:r>
              <a:rPr sz="1100" spc="20" dirty="0">
                <a:latin typeface="Calibri"/>
                <a:cs typeface="Calibri"/>
              </a:rPr>
              <a:t>um</a:t>
            </a:r>
            <a:r>
              <a:rPr sz="1100" spc="-3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30" y="4351011"/>
            <a:ext cx="2819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F</a:t>
            </a:r>
            <a:r>
              <a:rPr sz="1100" spc="15" dirty="0">
                <a:latin typeface="Calibri"/>
                <a:cs typeface="Calibri"/>
              </a:rPr>
              <a:t>r</a:t>
            </a:r>
            <a:r>
              <a:rPr sz="1100" spc="2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66873" y="2967974"/>
            <a:ext cx="79184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34542" y="1709135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944095" y="1712845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13090" y="1709135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780685" y="1709135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671349" y="1709135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35053" y="1709135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25866" y="1709135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1159670" y="3044561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 rot="10800000" flipV="1">
            <a:off x="2323364" y="1769202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4" name="object 11"/>
          <p:cNvSpPr txBox="1"/>
          <p:nvPr/>
        </p:nvSpPr>
        <p:spPr>
          <a:xfrm rot="10800000" flipV="1">
            <a:off x="3347681" y="176870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5" name="object 11"/>
          <p:cNvSpPr txBox="1"/>
          <p:nvPr/>
        </p:nvSpPr>
        <p:spPr>
          <a:xfrm rot="10800000" flipV="1">
            <a:off x="3984303" y="176870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11"/>
          <p:cNvSpPr txBox="1"/>
          <p:nvPr/>
        </p:nvSpPr>
        <p:spPr>
          <a:xfrm rot="10800000" flipV="1">
            <a:off x="4786498" y="176870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11"/>
          <p:cNvSpPr txBox="1"/>
          <p:nvPr/>
        </p:nvSpPr>
        <p:spPr>
          <a:xfrm flipH="1">
            <a:off x="5558328" y="1761191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8" name="object 11"/>
          <p:cNvSpPr txBox="1"/>
          <p:nvPr/>
        </p:nvSpPr>
        <p:spPr>
          <a:xfrm rot="10800000" flipV="1">
            <a:off x="7433488" y="1768700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03" name="Straight Connector 102"/>
          <p:cNvCxnSpPr>
            <a:stCxn id="87" idx="6"/>
            <a:endCxn id="88" idx="2"/>
          </p:cNvCxnSpPr>
          <p:nvPr/>
        </p:nvCxnSpPr>
        <p:spPr>
          <a:xfrm>
            <a:off x="1562331" y="1861535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89" idx="2"/>
          </p:cNvCxnSpPr>
          <p:nvPr/>
        </p:nvCxnSpPr>
        <p:spPr>
          <a:xfrm>
            <a:off x="2912830" y="1860560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9" idx="6"/>
            <a:endCxn id="90" idx="2"/>
          </p:cNvCxnSpPr>
          <p:nvPr/>
        </p:nvCxnSpPr>
        <p:spPr>
          <a:xfrm>
            <a:off x="3628286" y="1861535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0" idx="6"/>
            <a:endCxn id="91" idx="2"/>
          </p:cNvCxnSpPr>
          <p:nvPr/>
        </p:nvCxnSpPr>
        <p:spPr>
          <a:xfrm>
            <a:off x="4511337" y="1861535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1" idx="6"/>
            <a:endCxn id="92" idx="2"/>
          </p:cNvCxnSpPr>
          <p:nvPr/>
        </p:nvCxnSpPr>
        <p:spPr>
          <a:xfrm>
            <a:off x="5185245" y="1861535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92" idx="6"/>
            <a:endCxn id="93" idx="2"/>
          </p:cNvCxnSpPr>
          <p:nvPr/>
        </p:nvCxnSpPr>
        <p:spPr>
          <a:xfrm>
            <a:off x="6752783" y="1861535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bject 6"/>
          <p:cNvSpPr txBox="1"/>
          <p:nvPr/>
        </p:nvSpPr>
        <p:spPr>
          <a:xfrm>
            <a:off x="8486672" y="1758218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1469aa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986114" y="2330139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95667" y="2333849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464662" y="2330139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932257" y="2330139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22921" y="2330139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586625" y="2330139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277438" y="2330139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bject 9"/>
          <p:cNvSpPr txBox="1"/>
          <p:nvPr/>
        </p:nvSpPr>
        <p:spPr>
          <a:xfrm>
            <a:off x="741436" y="1743428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30" name="object 11"/>
          <p:cNvSpPr txBox="1"/>
          <p:nvPr/>
        </p:nvSpPr>
        <p:spPr>
          <a:xfrm rot="10800000" flipV="1">
            <a:off x="2474936" y="2390206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1" name="object 11"/>
          <p:cNvSpPr txBox="1"/>
          <p:nvPr/>
        </p:nvSpPr>
        <p:spPr>
          <a:xfrm rot="10800000" flipV="1">
            <a:off x="3499253" y="238970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2" name="object 11"/>
          <p:cNvSpPr txBox="1"/>
          <p:nvPr/>
        </p:nvSpPr>
        <p:spPr>
          <a:xfrm rot="10800000" flipV="1">
            <a:off x="4135875" y="238970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3" name="object 11"/>
          <p:cNvSpPr txBox="1"/>
          <p:nvPr/>
        </p:nvSpPr>
        <p:spPr>
          <a:xfrm rot="10800000" flipV="1">
            <a:off x="4938070" y="238970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4" name="object 11"/>
          <p:cNvSpPr txBox="1"/>
          <p:nvPr/>
        </p:nvSpPr>
        <p:spPr>
          <a:xfrm flipH="1">
            <a:off x="5709900" y="2382195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5" name="object 11"/>
          <p:cNvSpPr txBox="1"/>
          <p:nvPr/>
        </p:nvSpPr>
        <p:spPr>
          <a:xfrm rot="10800000" flipV="1">
            <a:off x="7585060" y="2389704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1713903" y="2482539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064402" y="2481564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779858" y="2482539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662909" y="2482539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336817" y="2482539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904355" y="2482539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87" idx="2"/>
          </p:cNvCxnSpPr>
          <p:nvPr/>
        </p:nvCxnSpPr>
        <p:spPr>
          <a:xfrm flipV="1">
            <a:off x="616259" y="1861535"/>
            <a:ext cx="218283" cy="1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22" idx="2"/>
          </p:cNvCxnSpPr>
          <p:nvPr/>
        </p:nvCxnSpPr>
        <p:spPr>
          <a:xfrm flipV="1">
            <a:off x="620152" y="2482539"/>
            <a:ext cx="365962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bject 6"/>
          <p:cNvSpPr txBox="1"/>
          <p:nvPr/>
        </p:nvSpPr>
        <p:spPr>
          <a:xfrm>
            <a:off x="8613610" y="2405093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1543aa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8" name="object 9"/>
          <p:cNvSpPr txBox="1"/>
          <p:nvPr/>
        </p:nvSpPr>
        <p:spPr>
          <a:xfrm>
            <a:off x="904438" y="2367168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1041737" y="2974538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2151290" y="2978248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3520285" y="2974538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3987880" y="2974538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878544" y="2974538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642248" y="2974538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7333061" y="2974538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bject 11"/>
          <p:cNvSpPr txBox="1"/>
          <p:nvPr/>
        </p:nvSpPr>
        <p:spPr>
          <a:xfrm rot="10800000" flipV="1">
            <a:off x="2530559" y="303460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7" name="object 11"/>
          <p:cNvSpPr txBox="1"/>
          <p:nvPr/>
        </p:nvSpPr>
        <p:spPr>
          <a:xfrm rot="10800000" flipV="1">
            <a:off x="3554876" y="3034103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8" name="object 11"/>
          <p:cNvSpPr txBox="1"/>
          <p:nvPr/>
        </p:nvSpPr>
        <p:spPr>
          <a:xfrm rot="10800000" flipV="1">
            <a:off x="4191498" y="3034103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9" name="object 11"/>
          <p:cNvSpPr txBox="1"/>
          <p:nvPr/>
        </p:nvSpPr>
        <p:spPr>
          <a:xfrm rot="10800000" flipV="1">
            <a:off x="4993693" y="3034103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0" name="object 11"/>
          <p:cNvSpPr txBox="1"/>
          <p:nvPr/>
        </p:nvSpPr>
        <p:spPr>
          <a:xfrm flipH="1">
            <a:off x="5765523" y="3026594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1" name="object 11"/>
          <p:cNvSpPr txBox="1"/>
          <p:nvPr/>
        </p:nvSpPr>
        <p:spPr>
          <a:xfrm rot="10800000" flipV="1">
            <a:off x="7640683" y="3034103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1769526" y="3126938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3120025" y="3125963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835481" y="3126938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4718532" y="3126938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5392440" y="3126938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959978" y="3126938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612999" y="3126939"/>
            <a:ext cx="428738" cy="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bject 9"/>
          <p:cNvSpPr txBox="1"/>
          <p:nvPr/>
        </p:nvSpPr>
        <p:spPr>
          <a:xfrm>
            <a:off x="960061" y="3011567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81" name="object 6"/>
          <p:cNvSpPr txBox="1"/>
          <p:nvPr/>
        </p:nvSpPr>
        <p:spPr>
          <a:xfrm>
            <a:off x="8665148" y="3034102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1580aa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2" name="object 14"/>
          <p:cNvSpPr txBox="1"/>
          <p:nvPr/>
        </p:nvSpPr>
        <p:spPr>
          <a:xfrm>
            <a:off x="7107100" y="3607666"/>
            <a:ext cx="79184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3" name="object 9"/>
          <p:cNvSpPr txBox="1"/>
          <p:nvPr/>
        </p:nvSpPr>
        <p:spPr>
          <a:xfrm>
            <a:off x="899897" y="3684253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81964" y="3614230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891517" y="3617940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260512" y="3614230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3728107" y="3614230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618771" y="3614230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382475" y="3614230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73288" y="3614230"/>
            <a:ext cx="1337222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bject 11"/>
          <p:cNvSpPr txBox="1"/>
          <p:nvPr/>
        </p:nvSpPr>
        <p:spPr>
          <a:xfrm rot="10800000" flipV="1">
            <a:off x="2270786" y="3674297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2" name="object 11"/>
          <p:cNvSpPr txBox="1"/>
          <p:nvPr/>
        </p:nvSpPr>
        <p:spPr>
          <a:xfrm rot="10800000" flipV="1">
            <a:off x="3295103" y="367379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3" name="object 11"/>
          <p:cNvSpPr txBox="1"/>
          <p:nvPr/>
        </p:nvSpPr>
        <p:spPr>
          <a:xfrm rot="10800000" flipV="1">
            <a:off x="3931725" y="367379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4" name="object 11"/>
          <p:cNvSpPr txBox="1"/>
          <p:nvPr/>
        </p:nvSpPr>
        <p:spPr>
          <a:xfrm rot="10800000" flipV="1">
            <a:off x="4733920" y="3673795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5" name="object 11"/>
          <p:cNvSpPr txBox="1"/>
          <p:nvPr/>
        </p:nvSpPr>
        <p:spPr>
          <a:xfrm flipH="1">
            <a:off x="5505750" y="3666286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6" name="object 11"/>
          <p:cNvSpPr txBox="1"/>
          <p:nvPr/>
        </p:nvSpPr>
        <p:spPr>
          <a:xfrm rot="10800000" flipV="1">
            <a:off x="7380910" y="3673795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Peptidase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>
            <a:off x="1509753" y="3766630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2860252" y="3765655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3575708" y="3766630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4458759" y="3766630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5132667" y="3766630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700205" y="3766630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10311" y="3765655"/>
            <a:ext cx="171653" cy="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bject 9"/>
          <p:cNvSpPr txBox="1"/>
          <p:nvPr/>
        </p:nvSpPr>
        <p:spPr>
          <a:xfrm>
            <a:off x="700288" y="3651259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208" name="object 6"/>
          <p:cNvSpPr txBox="1"/>
          <p:nvPr/>
        </p:nvSpPr>
        <p:spPr>
          <a:xfrm>
            <a:off x="8414802" y="3665200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1304aa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09" name="object 14"/>
          <p:cNvSpPr txBox="1"/>
          <p:nvPr/>
        </p:nvSpPr>
        <p:spPr>
          <a:xfrm>
            <a:off x="7225033" y="4284780"/>
            <a:ext cx="79184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0" name="object 9"/>
          <p:cNvSpPr txBox="1"/>
          <p:nvPr/>
        </p:nvSpPr>
        <p:spPr>
          <a:xfrm>
            <a:off x="1017830" y="4361367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899897" y="4291344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009450" y="4295054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378445" y="4291344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3846040" y="4291344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4736704" y="4291344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500408" y="4291344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191221" y="4291344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bject 11"/>
          <p:cNvSpPr txBox="1"/>
          <p:nvPr/>
        </p:nvSpPr>
        <p:spPr>
          <a:xfrm rot="10800000" flipV="1">
            <a:off x="2388719" y="4351411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9" name="object 11"/>
          <p:cNvSpPr txBox="1"/>
          <p:nvPr/>
        </p:nvSpPr>
        <p:spPr>
          <a:xfrm rot="10800000" flipV="1">
            <a:off x="3413036" y="435090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0" name="object 11"/>
          <p:cNvSpPr txBox="1"/>
          <p:nvPr/>
        </p:nvSpPr>
        <p:spPr>
          <a:xfrm rot="10800000" flipV="1">
            <a:off x="4049658" y="435090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1" name="object 11"/>
          <p:cNvSpPr txBox="1"/>
          <p:nvPr/>
        </p:nvSpPr>
        <p:spPr>
          <a:xfrm rot="10800000" flipV="1">
            <a:off x="4851853" y="435090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2" name="object 11"/>
          <p:cNvSpPr txBox="1"/>
          <p:nvPr/>
        </p:nvSpPr>
        <p:spPr>
          <a:xfrm flipH="1">
            <a:off x="5623683" y="4343400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3" name="object 11"/>
          <p:cNvSpPr txBox="1"/>
          <p:nvPr/>
        </p:nvSpPr>
        <p:spPr>
          <a:xfrm rot="10800000" flipV="1">
            <a:off x="7498843" y="4350909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>
            <a:off x="1627686" y="4443744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978185" y="4442769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3693641" y="4443744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4576692" y="4443744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5250600" y="4443744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18138" y="4443744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610311" y="4443746"/>
            <a:ext cx="289586" cy="3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bject 9"/>
          <p:cNvSpPr txBox="1"/>
          <p:nvPr/>
        </p:nvSpPr>
        <p:spPr>
          <a:xfrm>
            <a:off x="818221" y="4328373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232" name="object 6"/>
          <p:cNvSpPr txBox="1"/>
          <p:nvPr/>
        </p:nvSpPr>
        <p:spPr>
          <a:xfrm>
            <a:off x="8523308" y="4350908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1540aa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6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382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000" b="1" spc="15" dirty="0" smtClean="0">
                <a:latin typeface="Calibri Light"/>
                <a:cs typeface="Calibri Light"/>
              </a:rPr>
              <a:t>How well is LPHN3 conserved?</a:t>
            </a:r>
            <a:endParaRPr sz="5000" b="1" spc="5" dirty="0">
              <a:latin typeface="Calibri Light"/>
              <a:cs typeface="Calibri Light"/>
            </a:endParaRPr>
          </a:p>
        </p:txBody>
      </p:sp>
      <p:sp>
        <p:nvSpPr>
          <p:cNvPr id="143" name="object 4"/>
          <p:cNvSpPr txBox="1"/>
          <p:nvPr/>
        </p:nvSpPr>
        <p:spPr>
          <a:xfrm>
            <a:off x="1110615" y="5355888"/>
            <a:ext cx="684657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500" spc="-15" dirty="0" smtClean="0">
                <a:latin typeface="Calibri"/>
                <a:cs typeface="Calibri"/>
              </a:rPr>
              <a:t>LPHN3 domains are highly conserved among model organisms!</a:t>
            </a:r>
            <a:endParaRPr sz="3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3820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000" b="1" spc="15" dirty="0" smtClean="0">
                <a:latin typeface="Calibri Light"/>
                <a:cs typeface="Calibri Light"/>
              </a:rPr>
              <a:t>Genetic association to ADHD</a:t>
            </a:r>
            <a:endParaRPr sz="5000" b="1" spc="5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01" y="2404956"/>
            <a:ext cx="8688340" cy="4494835"/>
          </a:xfrm>
          <a:prstGeom prst="rect">
            <a:avLst/>
          </a:prstGeom>
        </p:spPr>
        <p:txBody>
          <a:bodyPr vert="horz" wrap="square" lIns="0" tIns="0" rIns="0" bIns="0" numCol="3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sng" spc="5" dirty="0">
                <a:latin typeface="Calibri"/>
                <a:cs typeface="Calibri"/>
              </a:rPr>
              <a:t>Biological</a:t>
            </a:r>
            <a:r>
              <a:rPr sz="2400" b="1" u="sng" spc="-235" dirty="0">
                <a:latin typeface="Calibri"/>
                <a:cs typeface="Calibri"/>
              </a:rPr>
              <a:t> </a:t>
            </a:r>
            <a:r>
              <a:rPr sz="2400" b="1" u="sng" spc="-20" dirty="0" smtClean="0">
                <a:latin typeface="Calibri"/>
                <a:cs typeface="Calibri"/>
              </a:rPr>
              <a:t>Processes</a:t>
            </a:r>
            <a:endParaRPr sz="2400" b="1" u="sng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har char="-"/>
              <a:tabLst>
                <a:tab pos="304800" algn="l"/>
              </a:tabLst>
            </a:pPr>
            <a:r>
              <a:rPr sz="2400" spc="-20" dirty="0">
                <a:latin typeface="Calibri"/>
                <a:cs typeface="Calibri"/>
              </a:rPr>
              <a:t>Neural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Synapses</a:t>
            </a:r>
            <a:endParaRPr sz="2400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har char="-"/>
              <a:tabLst>
                <a:tab pos="304800" algn="l"/>
              </a:tabLst>
            </a:pPr>
            <a:r>
              <a:rPr sz="2400" spc="15" dirty="0">
                <a:latin typeface="Calibri"/>
                <a:cs typeface="Calibri"/>
              </a:rPr>
              <a:t>Cell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signaling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 smtClean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 smtClean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 smtClean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endParaRPr lang="en-US" sz="2400" b="1" spc="15" dirty="0" smtClean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400" b="1" u="sng" spc="15" dirty="0" smtClean="0">
                <a:latin typeface="Calibri"/>
                <a:cs typeface="Calibri"/>
              </a:rPr>
              <a:t>Molecular</a:t>
            </a:r>
            <a:r>
              <a:rPr sz="2400" b="1" u="sng" spc="-275" dirty="0" smtClean="0">
                <a:latin typeface="Calibri"/>
                <a:cs typeface="Calibri"/>
              </a:rPr>
              <a:t> </a:t>
            </a:r>
            <a:r>
              <a:rPr sz="2400" b="1" u="sng" spc="15" dirty="0">
                <a:latin typeface="Calibri"/>
                <a:cs typeface="Calibri"/>
              </a:rPr>
              <a:t>Function</a:t>
            </a:r>
            <a:endParaRPr sz="2400" b="1" u="sng" dirty="0">
              <a:latin typeface="Calibri"/>
              <a:cs typeface="Calibri"/>
            </a:endParaRPr>
          </a:p>
          <a:p>
            <a:pPr marL="304800" indent="-292100">
              <a:lnSpc>
                <a:spcPts val="2840"/>
              </a:lnSpc>
              <a:buChar char="-"/>
              <a:tabLst>
                <a:tab pos="304800" algn="l"/>
              </a:tabLst>
            </a:pPr>
            <a:r>
              <a:rPr sz="2400" spc="-5" dirty="0">
                <a:latin typeface="Calibri"/>
                <a:cs typeface="Calibri"/>
              </a:rPr>
              <a:t>Ligand </a:t>
            </a:r>
            <a:r>
              <a:rPr sz="2400" spc="25" dirty="0">
                <a:latin typeface="Calibri"/>
                <a:cs typeface="Calibri"/>
              </a:rPr>
              <a:t>Binding</a:t>
            </a:r>
            <a:r>
              <a:rPr sz="2400" spc="-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Domain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-"/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sz="2400" b="1" spc="1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sng" spc="15" dirty="0" smtClean="0">
                <a:latin typeface="Calibri"/>
                <a:cs typeface="Calibri"/>
              </a:rPr>
              <a:t>Cellular</a:t>
            </a:r>
            <a:r>
              <a:rPr sz="2400" b="1" u="sng" spc="-225" dirty="0" smtClean="0">
                <a:latin typeface="Calibri"/>
                <a:cs typeface="Calibri"/>
              </a:rPr>
              <a:t> </a:t>
            </a:r>
            <a:r>
              <a:rPr sz="2400" b="1" u="sng" spc="15" dirty="0">
                <a:latin typeface="Calibri"/>
                <a:cs typeface="Calibri"/>
              </a:rPr>
              <a:t>Component</a:t>
            </a:r>
            <a:endParaRPr sz="2400" b="1" u="sng" dirty="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20"/>
              </a:spcBef>
              <a:buChar char="-"/>
              <a:tabLst>
                <a:tab pos="304800" algn="l"/>
              </a:tabLst>
            </a:pPr>
            <a:r>
              <a:rPr sz="2400" dirty="0">
                <a:latin typeface="Calibri"/>
                <a:cs typeface="Calibri"/>
              </a:rPr>
              <a:t>Intracellular</a:t>
            </a:r>
          </a:p>
          <a:p>
            <a:pPr marL="304800" indent="-292100">
              <a:lnSpc>
                <a:spcPts val="2840"/>
              </a:lnSpc>
              <a:spcBef>
                <a:spcPts val="20"/>
              </a:spcBef>
              <a:buChar char="-"/>
              <a:tabLst>
                <a:tab pos="304800" algn="l"/>
              </a:tabLst>
            </a:pPr>
            <a:r>
              <a:rPr sz="2400" dirty="0">
                <a:latin typeface="Calibri"/>
                <a:cs typeface="Calibri"/>
              </a:rPr>
              <a:t>7 </a:t>
            </a:r>
            <a:r>
              <a:rPr sz="2400" spc="-15" dirty="0">
                <a:latin typeface="Calibri"/>
                <a:cs typeface="Calibri"/>
              </a:rPr>
              <a:t>transmembrane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</a:t>
            </a:r>
          </a:p>
          <a:p>
            <a:pPr marL="304800" indent="-292100">
              <a:lnSpc>
                <a:spcPts val="2840"/>
              </a:lnSpc>
              <a:buChar char="-"/>
              <a:tabLst>
                <a:tab pos="304800" algn="l"/>
              </a:tabLst>
            </a:pPr>
            <a:r>
              <a:rPr sz="2400" spc="-5" dirty="0">
                <a:latin typeface="Calibri"/>
                <a:cs typeface="Calibri"/>
              </a:rPr>
              <a:t>Extracellular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050" name="Picture 2" descr="http://www.extremetech.com/wp-content/uploads/2013/11/synaps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" y="4267200"/>
            <a:ext cx="2762446" cy="20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tutorvista.com/cms/images/44/lock-and-key-mod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79" y="4168365"/>
            <a:ext cx="2498634" cy="22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7.109.7.67:1111/econtent/images/cellular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49" y="4600771"/>
            <a:ext cx="2339404" cy="19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6"/>
          <p:cNvSpPr txBox="1"/>
          <p:nvPr/>
        </p:nvSpPr>
        <p:spPr>
          <a:xfrm>
            <a:off x="74660" y="1534331"/>
            <a:ext cx="441959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H</a:t>
            </a:r>
            <a:r>
              <a:rPr sz="1100" spc="20" dirty="0">
                <a:latin typeface="Calibri"/>
                <a:cs typeface="Calibri"/>
              </a:rPr>
              <a:t>um</a:t>
            </a:r>
            <a:r>
              <a:rPr sz="1100" spc="-3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887301" y="1473615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6854" y="1477325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65849" y="1473615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33444" y="1473615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108" y="1473615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87812" y="1473615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178625" y="1473615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ject 11"/>
          <p:cNvSpPr txBox="1"/>
          <p:nvPr/>
        </p:nvSpPr>
        <p:spPr>
          <a:xfrm rot="10800000" flipV="1">
            <a:off x="2376123" y="1533682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11"/>
          <p:cNvSpPr txBox="1"/>
          <p:nvPr/>
        </p:nvSpPr>
        <p:spPr>
          <a:xfrm rot="10800000" flipV="1">
            <a:off x="3400440" y="153318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11"/>
          <p:cNvSpPr txBox="1"/>
          <p:nvPr/>
        </p:nvSpPr>
        <p:spPr>
          <a:xfrm rot="10800000" flipV="1">
            <a:off x="4037062" y="153318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11"/>
          <p:cNvSpPr txBox="1"/>
          <p:nvPr/>
        </p:nvSpPr>
        <p:spPr>
          <a:xfrm rot="10800000" flipV="1">
            <a:off x="4839257" y="1533180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11"/>
          <p:cNvSpPr txBox="1"/>
          <p:nvPr/>
        </p:nvSpPr>
        <p:spPr>
          <a:xfrm flipH="1">
            <a:off x="5611087" y="1525671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11"/>
          <p:cNvSpPr txBox="1"/>
          <p:nvPr/>
        </p:nvSpPr>
        <p:spPr>
          <a:xfrm rot="10800000" flipV="1">
            <a:off x="7486247" y="1533180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615090" y="1626015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65589" y="1625040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81045" y="1626015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64096" y="1626015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38004" y="1626015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05542" y="1626015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ject 6"/>
          <p:cNvSpPr txBox="1"/>
          <p:nvPr/>
        </p:nvSpPr>
        <p:spPr>
          <a:xfrm>
            <a:off x="8539431" y="1522698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1469aa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794195" y="1507908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69018" y="1626015"/>
            <a:ext cx="218283" cy="1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5" y="429483"/>
            <a:ext cx="6153150" cy="677108"/>
          </a:xfrm>
        </p:spPr>
        <p:txBody>
          <a:bodyPr/>
          <a:lstStyle/>
          <a:p>
            <a:pPr algn="ctr"/>
            <a:r>
              <a:rPr lang="en-US" dirty="0" smtClean="0"/>
              <a:t>Why use </a:t>
            </a:r>
            <a:r>
              <a:rPr lang="en-US" dirty="0" err="1" smtClean="0"/>
              <a:t>Zebrafish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" y="1676140"/>
            <a:ext cx="4818111" cy="3886610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87086" y="5837440"/>
            <a:ext cx="441959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H</a:t>
            </a:r>
            <a:r>
              <a:rPr sz="1100" spc="20" dirty="0">
                <a:latin typeface="Calibri"/>
                <a:cs typeface="Calibri"/>
              </a:rPr>
              <a:t>um</a:t>
            </a:r>
            <a:r>
              <a:rPr sz="1100" spc="-3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</a:p>
        </p:txBody>
      </p:sp>
      <p:sp>
        <p:nvSpPr>
          <p:cNvPr id="6" name="Oval 5"/>
          <p:cNvSpPr/>
          <p:nvPr/>
        </p:nvSpPr>
        <p:spPr>
          <a:xfrm>
            <a:off x="899727" y="5776724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09280" y="5780434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78275" y="5776724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5870" y="5776724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36534" y="5776724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00238" y="5776724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91051" y="5776724"/>
            <a:ext cx="1337222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ject 11"/>
          <p:cNvSpPr txBox="1"/>
          <p:nvPr/>
        </p:nvSpPr>
        <p:spPr>
          <a:xfrm rot="10800000" flipV="1">
            <a:off x="2388549" y="5836791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1"/>
          <p:cNvSpPr txBox="1"/>
          <p:nvPr/>
        </p:nvSpPr>
        <p:spPr>
          <a:xfrm rot="10800000" flipV="1">
            <a:off x="3412866" y="583628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1"/>
          <p:cNvSpPr txBox="1"/>
          <p:nvPr/>
        </p:nvSpPr>
        <p:spPr>
          <a:xfrm rot="10800000" flipV="1">
            <a:off x="4049488" y="583628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1"/>
          <p:cNvSpPr txBox="1"/>
          <p:nvPr/>
        </p:nvSpPr>
        <p:spPr>
          <a:xfrm rot="10800000" flipV="1">
            <a:off x="4851683" y="5836289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1"/>
          <p:cNvSpPr txBox="1"/>
          <p:nvPr/>
        </p:nvSpPr>
        <p:spPr>
          <a:xfrm flipH="1">
            <a:off x="5623513" y="5828780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1"/>
          <p:cNvSpPr txBox="1"/>
          <p:nvPr/>
        </p:nvSpPr>
        <p:spPr>
          <a:xfrm rot="10800000" flipV="1">
            <a:off x="7498673" y="5836289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27516" y="5929124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8015" y="5928149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93471" y="5929124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6522" y="5929124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0430" y="5929124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17968" y="5929124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6"/>
          <p:cNvSpPr txBox="1"/>
          <p:nvPr/>
        </p:nvSpPr>
        <p:spPr>
          <a:xfrm>
            <a:off x="8551857" y="5825807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1469aa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object 9"/>
          <p:cNvSpPr txBox="1"/>
          <p:nvPr/>
        </p:nvSpPr>
        <p:spPr>
          <a:xfrm>
            <a:off x="806621" y="5811017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81444" y="5929124"/>
            <a:ext cx="218283" cy="1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5"/>
          <p:cNvSpPr txBox="1"/>
          <p:nvPr/>
        </p:nvSpPr>
        <p:spPr>
          <a:xfrm>
            <a:off x="43543" y="6530369"/>
            <a:ext cx="59436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latin typeface="Calibri"/>
                <a:cs typeface="Calibri"/>
              </a:rPr>
              <a:t>Zebra</a:t>
            </a:r>
            <a:r>
              <a:rPr sz="1100" spc="-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Fish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7146524" y="6456935"/>
            <a:ext cx="79184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Latrophilin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0" name="object 9"/>
          <p:cNvSpPr txBox="1"/>
          <p:nvPr/>
        </p:nvSpPr>
        <p:spPr>
          <a:xfrm>
            <a:off x="939321" y="6533522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1388" y="6463499"/>
            <a:ext cx="72778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30941" y="6467209"/>
            <a:ext cx="984239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99936" y="6463499"/>
            <a:ext cx="315196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67531" y="6463499"/>
            <a:ext cx="730652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658195" y="6463499"/>
            <a:ext cx="513896" cy="304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21899" y="6463499"/>
            <a:ext cx="1317730" cy="304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12712" y="6463499"/>
            <a:ext cx="1337222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bject 11"/>
          <p:cNvSpPr txBox="1"/>
          <p:nvPr/>
        </p:nvSpPr>
        <p:spPr>
          <a:xfrm rot="10800000" flipV="1">
            <a:off x="2310210" y="6523566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9" name="object 11"/>
          <p:cNvSpPr txBox="1"/>
          <p:nvPr/>
        </p:nvSpPr>
        <p:spPr>
          <a:xfrm rot="10800000" flipV="1">
            <a:off x="3334527" y="652306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11"/>
          <p:cNvSpPr txBox="1"/>
          <p:nvPr/>
        </p:nvSpPr>
        <p:spPr>
          <a:xfrm rot="10800000" flipV="1">
            <a:off x="3971149" y="652306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GAIN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1" name="object 11"/>
          <p:cNvSpPr txBox="1"/>
          <p:nvPr/>
        </p:nvSpPr>
        <p:spPr>
          <a:xfrm rot="10800000" flipV="1">
            <a:off x="4773344" y="6523064"/>
            <a:ext cx="42911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GPS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2" name="object 11"/>
          <p:cNvSpPr txBox="1"/>
          <p:nvPr/>
        </p:nvSpPr>
        <p:spPr>
          <a:xfrm flipH="1">
            <a:off x="5545174" y="6515555"/>
            <a:ext cx="150207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smtClean="0">
                <a:solidFill>
                  <a:srgbClr val="FFFFFF"/>
                </a:solidFill>
                <a:latin typeface="Calibri"/>
                <a:cs typeface="Calibri"/>
              </a:rPr>
              <a:t>7-Transmembrane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11"/>
          <p:cNvSpPr txBox="1"/>
          <p:nvPr/>
        </p:nvSpPr>
        <p:spPr>
          <a:xfrm rot="10800000" flipV="1">
            <a:off x="7420334" y="6523064"/>
            <a:ext cx="7460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30" dirty="0" smtClean="0">
                <a:solidFill>
                  <a:srgbClr val="FFFFFF"/>
                </a:solidFill>
                <a:latin typeface="Calibri"/>
                <a:cs typeface="Calibri"/>
              </a:rPr>
              <a:t>Peptidase</a:t>
            </a:r>
            <a:endParaRPr sz="1200" dirty="0">
              <a:latin typeface="Calibri"/>
              <a:cs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549177" y="6615899"/>
            <a:ext cx="381764" cy="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9676" y="6614924"/>
            <a:ext cx="400260" cy="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15132" y="6615899"/>
            <a:ext cx="1523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98183" y="6615899"/>
            <a:ext cx="16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72091" y="6615899"/>
            <a:ext cx="249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39629" y="6615899"/>
            <a:ext cx="373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9735" y="6614924"/>
            <a:ext cx="171653" cy="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ject 9"/>
          <p:cNvSpPr txBox="1"/>
          <p:nvPr/>
        </p:nvSpPr>
        <p:spPr>
          <a:xfrm>
            <a:off x="739712" y="6500528"/>
            <a:ext cx="86039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295" marR="5080" indent="88900">
              <a:lnSpc>
                <a:spcPts val="1600"/>
              </a:lnSpc>
            </a:pPr>
            <a:r>
              <a:rPr sz="1100" spc="10" dirty="0" smtClean="0">
                <a:solidFill>
                  <a:srgbClr val="FFFFFF"/>
                </a:solidFill>
                <a:latin typeface="Calibri"/>
                <a:cs typeface="Calibri"/>
              </a:rPr>
              <a:t>Gal  L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2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095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52" name="object 6"/>
          <p:cNvSpPr txBox="1"/>
          <p:nvPr/>
        </p:nvSpPr>
        <p:spPr>
          <a:xfrm>
            <a:off x="8454226" y="6514469"/>
            <a:ext cx="441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10" dirty="0" smtClean="0">
                <a:latin typeface="Calibri"/>
                <a:cs typeface="Calibri"/>
              </a:rPr>
              <a:t>1304aa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14" y="1674255"/>
            <a:ext cx="3884202" cy="38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7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360022"/>
            <a:ext cx="9067800" cy="861774"/>
          </a:xfrm>
        </p:spPr>
        <p:txBody>
          <a:bodyPr/>
          <a:lstStyle/>
          <a:p>
            <a:r>
              <a:rPr lang="en-US" sz="3200" b="1" dirty="0" smtClean="0"/>
              <a:t>Primary Goal</a:t>
            </a:r>
            <a:r>
              <a:rPr lang="en-US" sz="3200" dirty="0" smtClean="0"/>
              <a:t>: </a:t>
            </a:r>
            <a:r>
              <a:rPr lang="en-US" sz="2400" i="1" dirty="0" smtClean="0"/>
              <a:t>to better understand how LPHN3 plays a role in neurological synaptic density </a:t>
            </a:r>
            <a:endParaRPr lang="en-US" sz="2400" i="1" dirty="0"/>
          </a:p>
        </p:txBody>
      </p:sp>
      <p:sp>
        <p:nvSpPr>
          <p:cNvPr id="13" name="Rectangle 12"/>
          <p:cNvSpPr/>
          <p:nvPr/>
        </p:nvSpPr>
        <p:spPr>
          <a:xfrm>
            <a:off x="931572" y="223248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Specific Aims 1: </a:t>
            </a:r>
            <a:r>
              <a:rPr lang="en-US" sz="2400" dirty="0" smtClean="0"/>
              <a:t>Identify domains in LPHN3 that influence synaptic density.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3372" y="1486792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b="1" i="1" dirty="0" smtClean="0"/>
              <a:t>hypothesize</a:t>
            </a:r>
            <a:r>
              <a:rPr lang="en-US" sz="2400" dirty="0" smtClean="0"/>
              <a:t> that synaptic density can be recovered in LPHN3 mutants.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931572" y="32715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Specific Aims 2: </a:t>
            </a:r>
            <a:r>
              <a:rPr lang="en-US" sz="2400" dirty="0" smtClean="0"/>
              <a:t>Discover small molecules that can recover synaptic density in LPHN3 mutant domains previously identified.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41231" y="4310522"/>
            <a:ext cx="799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Specific Aims 3: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93372" y="2232484"/>
            <a:ext cx="847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3713" y="3272931"/>
            <a:ext cx="847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83712" y="4319376"/>
            <a:ext cx="847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172" y="5334000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My </a:t>
            </a:r>
            <a:r>
              <a:rPr lang="en-US" sz="2400" b="1" i="1" dirty="0" smtClean="0"/>
              <a:t>long-term goal</a:t>
            </a:r>
            <a:r>
              <a:rPr lang="en-US" sz="2400" dirty="0" smtClean="0"/>
              <a:t> is to discover a new way to treat ADHD patients with mutant LPHN3 phenotypes.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7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492443"/>
          </a:xfrm>
        </p:spPr>
        <p:txBody>
          <a:bodyPr/>
          <a:lstStyle/>
          <a:p>
            <a:r>
              <a:rPr lang="en-US" sz="3200" b="1" dirty="0" smtClean="0"/>
              <a:t>Aim </a:t>
            </a:r>
            <a:r>
              <a:rPr lang="en-US" sz="3200" b="1" dirty="0" smtClean="0"/>
              <a:t>1</a:t>
            </a:r>
            <a:r>
              <a:rPr lang="en-US" sz="3200" dirty="0" smtClean="0"/>
              <a:t>: </a:t>
            </a:r>
            <a:r>
              <a:rPr lang="en-US" sz="2400" i="1" dirty="0" smtClean="0"/>
              <a:t>Identify </a:t>
            </a:r>
            <a:r>
              <a:rPr lang="en-US" sz="2400" i="1" dirty="0"/>
              <a:t>domains in LPHN3 </a:t>
            </a:r>
            <a:r>
              <a:rPr lang="en-US" sz="2400" i="1" dirty="0" smtClean="0"/>
              <a:t>crucial to </a:t>
            </a:r>
            <a:r>
              <a:rPr lang="en-US" sz="2400" i="1" dirty="0"/>
              <a:t>synaptic density.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" y="688853"/>
            <a:ext cx="2743200" cy="430682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887"/>
            <a:ext cx="9144000" cy="17420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86" y="2188977"/>
            <a:ext cx="6316014" cy="2806700"/>
          </a:xfrm>
          <a:prstGeom prst="rect">
            <a:avLst/>
          </a:prstGeom>
        </p:spPr>
      </p:pic>
      <p:sp>
        <p:nvSpPr>
          <p:cNvPr id="56" name="Frame 55"/>
          <p:cNvSpPr/>
          <p:nvPr/>
        </p:nvSpPr>
        <p:spPr>
          <a:xfrm>
            <a:off x="2971800" y="914400"/>
            <a:ext cx="60198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3733800" y="1225034"/>
            <a:ext cx="5638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kern="0" dirty="0" smtClean="0"/>
              <a:t>SMART, PFAM, Clustal Omega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1694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533</Words>
  <Application>Microsoft Macintosh PowerPoint</Application>
  <PresentationFormat>On-screen Show (4:3)</PresentationFormat>
  <Paragraphs>177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How is LPHN3 related to ADHD?</vt:lpstr>
      <vt:lpstr>Attention Deficit/Hyperactivity  Disorder</vt:lpstr>
      <vt:lpstr>PowerPoint Presentation</vt:lpstr>
      <vt:lpstr>How well is LPHN3 conserved?</vt:lpstr>
      <vt:lpstr>Genetic association to ADHD</vt:lpstr>
      <vt:lpstr>Why use Zebrafish?</vt:lpstr>
      <vt:lpstr>Primary Goal: to better understand how LPHN3 plays a role in neurological synaptic density </vt:lpstr>
      <vt:lpstr>Aim 1: Identify domains in LPHN3 crucial to synaptic density.</vt:lpstr>
      <vt:lpstr>Aim 1: Identify domains in LPHN3 crucial to synaptic density.</vt:lpstr>
      <vt:lpstr>Aim 1: Identify domains in LPHN3 crucial to synaptic density.</vt:lpstr>
      <vt:lpstr>Aim 2: Discover small molecules that can recover synaptic density in LPHN3 mutant domains previously identified.</vt:lpstr>
      <vt:lpstr>Aim 2: Discover small molecules that can recover synaptic density in LPHN3 mutant domains previously identified.</vt:lpstr>
      <vt:lpstr>Figures: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Brennan</dc:creator>
  <cp:lastModifiedBy>Microsoft Office User</cp:lastModifiedBy>
  <cp:revision>36</cp:revision>
  <dcterms:created xsi:type="dcterms:W3CDTF">2017-02-23T15:08:16Z</dcterms:created>
  <dcterms:modified xsi:type="dcterms:W3CDTF">2017-04-06T19:43:38Z</dcterms:modified>
</cp:coreProperties>
</file>